
<file path=[Content_Types].xml><?xml version="1.0" encoding="utf-8"?>
<Types xmlns="http://schemas.openxmlformats.org/package/2006/content-types">
  <Default Extension="pdf" ContentType="application/pdf"/>
  <Default Extension="rels" ContentType="application/vnd.openxmlformats-package.relationships+xml"/>
  <Override PartName="/ppt/slides/slide14.xml" ContentType="application/vnd.openxmlformats-officedocument.presentationml.slide+xml"/>
  <Override PartName="/ppt/slides/slide62.xml" ContentType="application/vnd.openxmlformats-officedocument.presentationml.slide+xml"/>
  <Override PartName="/ppt/embeddings/oleObject1.bin" ContentType="application/vnd.openxmlformats-officedocument.oleObject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Override PartName="/ppt/slides/slide64.xml" ContentType="application/vnd.openxmlformats-officedocument.presentationml.slide+xml"/>
  <Override PartName="/ppt/slides/slide47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slides/slide15.xml" ContentType="application/vnd.openxmlformats-officedocument.presentationml.slide+xml"/>
  <Override PartName="/ppt/slides/slide63.xml" ContentType="application/vnd.openxmlformats-officedocument.presentationml.slide+xml"/>
  <Override PartName="/ppt/slides/slide46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302" r:id="rId3"/>
    <p:sldId id="303" r:id="rId4"/>
    <p:sldId id="261" r:id="rId5"/>
    <p:sldId id="306" r:id="rId6"/>
    <p:sldId id="309" r:id="rId7"/>
    <p:sldId id="304" r:id="rId8"/>
    <p:sldId id="305" r:id="rId9"/>
    <p:sldId id="310" r:id="rId10"/>
    <p:sldId id="311" r:id="rId11"/>
    <p:sldId id="307" r:id="rId12"/>
    <p:sldId id="308" r:id="rId13"/>
    <p:sldId id="312" r:id="rId14"/>
    <p:sldId id="313" r:id="rId15"/>
    <p:sldId id="317" r:id="rId16"/>
    <p:sldId id="319" r:id="rId17"/>
    <p:sldId id="318" r:id="rId18"/>
    <p:sldId id="316" r:id="rId19"/>
    <p:sldId id="320" r:id="rId20"/>
    <p:sldId id="324" r:id="rId21"/>
    <p:sldId id="262" r:id="rId22"/>
    <p:sldId id="263" r:id="rId23"/>
    <p:sldId id="264" r:id="rId24"/>
    <p:sldId id="314" r:id="rId25"/>
    <p:sldId id="315" r:id="rId26"/>
    <p:sldId id="286" r:id="rId27"/>
    <p:sldId id="285" r:id="rId28"/>
    <p:sldId id="287" r:id="rId29"/>
    <p:sldId id="288" r:id="rId30"/>
    <p:sldId id="289" r:id="rId31"/>
    <p:sldId id="257" r:id="rId32"/>
    <p:sldId id="258" r:id="rId33"/>
    <p:sldId id="259" r:id="rId34"/>
    <p:sldId id="260" r:id="rId35"/>
    <p:sldId id="325" r:id="rId36"/>
    <p:sldId id="269" r:id="rId37"/>
    <p:sldId id="265" r:id="rId38"/>
    <p:sldId id="268" r:id="rId39"/>
    <p:sldId id="270" r:id="rId40"/>
    <p:sldId id="274" r:id="rId41"/>
    <p:sldId id="275" r:id="rId42"/>
    <p:sldId id="283" r:id="rId43"/>
    <p:sldId id="321" r:id="rId44"/>
    <p:sldId id="282" r:id="rId45"/>
    <p:sldId id="322" r:id="rId46"/>
    <p:sldId id="323" r:id="rId47"/>
    <p:sldId id="276" r:id="rId48"/>
    <p:sldId id="291" r:id="rId49"/>
    <p:sldId id="292" r:id="rId50"/>
    <p:sldId id="293" r:id="rId51"/>
    <p:sldId id="294" r:id="rId52"/>
    <p:sldId id="295" r:id="rId53"/>
    <p:sldId id="296" r:id="rId54"/>
    <p:sldId id="297" r:id="rId55"/>
    <p:sldId id="298" r:id="rId56"/>
    <p:sldId id="299" r:id="rId57"/>
    <p:sldId id="300" r:id="rId58"/>
    <p:sldId id="273" r:id="rId59"/>
    <p:sldId id="277" r:id="rId60"/>
    <p:sldId id="278" r:id="rId61"/>
    <p:sldId id="279" r:id="rId62"/>
    <p:sldId id="290" r:id="rId63"/>
    <p:sldId id="281" r:id="rId64"/>
    <p:sldId id="280" r:id="rId65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F20D0-8D76-1B46-A87B-DB978CA76F87}" type="datetimeFigureOut">
              <a:rPr lang="es-ES_tradnl" smtClean="0"/>
              <a:pPr/>
              <a:t>2/1/14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46D24-60C3-1C40-AAA6-5C3D88AEC8EB}" type="slidenum">
              <a:rPr lang="es-ES_tradnl" smtClean="0"/>
              <a:pPr/>
              <a:t>‹Nr.›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df"/><Relationship Id="rId3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Macroeconomía del posneoliberalismo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 dirty="0" smtClean="0"/>
          </a:p>
          <a:p>
            <a:r>
              <a:rPr lang="es-ES_tradnl" dirty="0" smtClean="0"/>
              <a:t>Pablo Dávalos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Depósitos a la vista y depósitos a plazo, año 2013. En USD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Composición de la cartera de crédito del sistema de bancos privados. A noviembre de 2013. En USD.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 smtClean="0"/>
              <a:t>Ganancias netas bancos privados. En millones de USD. 2003- Nov. 2013</a:t>
            </a:r>
            <a:endParaRPr lang="es-ES_tradnl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Concentración activos sistema financiero privado. A noviembre de 2013. En %</a:t>
            </a:r>
            <a:endParaRPr lang="es-ES_tradnl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Comparativo de ganancias del sistema financiero con Banco del Pichincha, </a:t>
            </a:r>
            <a:br>
              <a:rPr lang="es-ES_tradnl" sz="2800" dirty="0" smtClean="0"/>
            </a:br>
            <a:r>
              <a:rPr lang="es-ES_tradnl" sz="2800" dirty="0" smtClean="0"/>
              <a:t>en miles de USD,  a noviembre de 2013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Comportamiento y tendencia de las exportaciones, en USD: 2007-2012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Estructura de las exportaciones: productos primarios e industrializados, en miles de USD: 2003-2012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95449"/>
            <a:ext cx="8229600" cy="443071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Estructura de las exportaciones: enero-octubre 2013, en miles de USD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Producción nacional de petróleo crudo, 2007-2012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Evolución y tendencia del precio del petróleo nacional e internacional de referencia, en USD: 2007- Nov. 2013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Evolución del PIB 2000-2012. Valores corrientes.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417638"/>
            <a:ext cx="8915400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Ciclo de los precios internacionales de los </a:t>
            </a:r>
            <a:r>
              <a:rPr lang="es-ES_tradnl" dirty="0" err="1" smtClean="0"/>
              <a:t>commodities</a:t>
            </a:r>
            <a:r>
              <a:rPr lang="es-ES_tradnl" dirty="0" smtClean="0"/>
              <a:t>: 1996-2009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1600200"/>
            <a:ext cx="7950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Ingresos y gastos totales del gobierno, periodo 1984-1999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Política fiscal: evolución del ingreso y del gasto del gobierno (% del PIB) para el periodo 2000-2011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Política fiscal: evolución del ingreso y del gasto del gobierno (% del PIB) para el periodo 2007-2012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8229600" cy="470852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Subsidio a combustibles, en miles de USD, 2007-2012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Montos totales del subsidio a los combustibles, periodo 2007-2012, en miles de USD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800" dirty="0" smtClean="0"/>
              <a:t>Comparativo de ingresos fiscales Petroleros y por Impuestos (Renta e IVA) para el periodo fiscal 2007-2013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75438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Comparativo de ingresos fiscales (Progresivos y Regresivos) para el periodo fiscal 2007-2013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1"/>
            <a:ext cx="76200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Comparativo de ingresos fiscales, excluyendo deuda externa, periodo 2000-2006 y 2007-2012. </a:t>
            </a:r>
            <a:br>
              <a:rPr lang="es-ES_tradnl" sz="2400" dirty="0" smtClean="0"/>
            </a:br>
            <a:r>
              <a:rPr lang="es-ES_tradnl" sz="2400" dirty="0" smtClean="0"/>
              <a:t>En millones de USD, a valores corrientes.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Comparativo de egresos fiscales periodos 2000-2006 y 2007-2012, en millones de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Tendencias de comportamiento de los componentes del PIB (consumo, inversión, gobierno y exportaciones), en millones de USD a valores corrientes, periodo 2000-2012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Sector Real</a:t>
            </a:r>
            <a:endParaRPr lang="es-ES_tradn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Estructura del sector agrícola y del sector manufacturero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Participación del sector agricultura en el PIB, 2000-2012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Participación del sector manufactura en el PIB, 2000-2012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9"/>
            <a:ext cx="8229600" cy="470852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Contribución al PIB, año 2012 a valores corrientes por sector industrial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Contribución al PIB, año 2012 a valores corrientes por sector industrial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Relación entre el Valor Agregado Bruto sector agropecuario y el presupuesto fiscal en desarrollo agropecuario, periodo 2007-2012,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Gasto fiscal en desarrollo agropecuario. </a:t>
            </a:r>
            <a:br>
              <a:rPr lang="es-ES_tradnl" sz="2800" dirty="0" smtClean="0"/>
            </a:br>
            <a:r>
              <a:rPr lang="es-ES_tradnl" sz="2800" dirty="0" smtClean="0"/>
              <a:t>En millones de USD, 2004-2013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00201"/>
            <a:ext cx="83820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200" dirty="0" smtClean="0"/>
              <a:t>Relación entre el PIB, el Valor Agregado Bruto del sector agropecuario y el presupuesto gubernamental para desarrollo agropecuario, </a:t>
            </a:r>
            <a:br>
              <a:rPr lang="es-ES_tradnl" sz="2200" dirty="0" smtClean="0"/>
            </a:br>
            <a:r>
              <a:rPr lang="es-ES_tradnl" sz="2200" dirty="0" smtClean="0"/>
              <a:t>serie 2007-2012, a valores corrientes</a:t>
            </a:r>
            <a:endParaRPr lang="es-ES_tradnl" sz="2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Consumo final Hogares y crédito a particulares,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Consumo final hogares, 2000-2012, en miles USD, a valores corrientes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Comportamiento de las importaciones de bienes de consumo y de combustibles y lubricantes, periodo 2000-2012, </a:t>
            </a:r>
            <a:br>
              <a:rPr lang="es-ES_tradnl" sz="2400" dirty="0" smtClean="0"/>
            </a:br>
            <a:r>
              <a:rPr lang="es-ES_tradnl" sz="2400" dirty="0" smtClean="0"/>
              <a:t>en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08149"/>
            <a:ext cx="8229600" cy="4418013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Comparación entre importaciones de bienes de consumo no duraderos y PIB agrícola, periodo 2000-2012, en valores corrientes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63699"/>
            <a:ext cx="8229600" cy="4462463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Comparativo de ingreso entre Grupos Económicos y PIB, 2007-2012, a valores corrientes (en millones de USD)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Catastro de los grupos económicos más importantes: 2007-2013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Tendencia del ingreso de los Grupos Económicos, periodo 2007-2012, en millones de USD, </a:t>
            </a:r>
            <a:br>
              <a:rPr lang="es-ES_tradnl" sz="2800" dirty="0" smtClean="0"/>
            </a:br>
            <a:r>
              <a:rPr lang="es-ES_tradnl" sz="2800" dirty="0" smtClean="0"/>
              <a:t>a valores corrientes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Ingreso neto de los grupos económicos más importantes según catastro SRI, e impuestos causados, periodo 2007-2012. En USD.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sz="2400" dirty="0" smtClean="0"/>
              <a:t>Tendencias de crecimiento entre el PIB nominal y el ingreso neto de grupos económicos más importantes, en millones de USD: 2007-2012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Ingresos fiscales periodo 2007-2012, en millones USD, valores corrientes. 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457200" y="1600201"/>
          <a:ext cx="8229600" cy="4525962"/>
        </p:xfrm>
        <a:graphic>
          <a:graphicData uri="http://schemas.openxmlformats.org/presentationml/2006/ole">
            <p:oleObj spid="_x0000_s33794" r:id="rId3" imgW="4596825" imgH="2768254" progId="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Ingresos de los grupos económicos más importantes, 2008-2012, en millones de USD, a valores corrientes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9154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Corporación Favorita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600201"/>
            <a:ext cx="80010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Evolución y tendencia de la cartera de crédito de los Bancos Privados. </a:t>
            </a:r>
            <a:br>
              <a:rPr lang="es-ES_tradnl" sz="2800" dirty="0" smtClean="0"/>
            </a:br>
            <a:r>
              <a:rPr lang="es-ES_tradnl" sz="2800" dirty="0" smtClean="0"/>
              <a:t>En miles de millones de USD. 2000-2012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General Motors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Juan Eljuri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Banco del Pichincha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err="1" smtClean="0"/>
              <a:t>Dinadec</a:t>
            </a:r>
            <a:r>
              <a:rPr lang="es-ES_tradnl" sz="2400" b="1" dirty="0" smtClean="0"/>
              <a:t> (Cervecería Nacional)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Corporación El Rosado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Consorcio Nobis-Arca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Farmacias </a:t>
            </a:r>
            <a:r>
              <a:rPr lang="es-ES_tradnl" sz="2400" b="1" dirty="0" err="1" smtClean="0"/>
              <a:t>Fybeca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ingresos Grupo Económico </a:t>
            </a:r>
            <a:r>
              <a:rPr lang="es-ES_tradnl" sz="2400" b="1" dirty="0" smtClean="0"/>
              <a:t>Constructora Hidalgo e Hidalgo</a:t>
            </a:r>
            <a:r>
              <a:rPr lang="es-ES_tradnl" sz="2400" dirty="0" smtClean="0"/>
              <a:t>, 2008-2012, en millones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800" dirty="0" smtClean="0"/>
              <a:t>Principales grupos económicos del Sector Agropecuario y su relación con el PIB, en % y en millones de USD, años 2011 y 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199"/>
            <a:ext cx="8229600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Evolución para el periodo 2000-2013 de la </a:t>
            </a:r>
            <a:r>
              <a:rPr lang="es-ES_tradnl" sz="2400" b="1" dirty="0" smtClean="0"/>
              <a:t>Remuneración Mínima Mensual</a:t>
            </a:r>
            <a:r>
              <a:rPr lang="es-ES_tradnl" sz="2400" dirty="0" smtClean="0"/>
              <a:t>, con respecto al </a:t>
            </a:r>
            <a:r>
              <a:rPr lang="es-ES_tradnl" sz="2400" b="1" dirty="0" smtClean="0"/>
              <a:t>Costo de la Canasta Básica</a:t>
            </a:r>
            <a:r>
              <a:rPr lang="es-ES_tradnl" sz="2400" dirty="0" smtClean="0"/>
              <a:t>. </a:t>
            </a:r>
            <a:br>
              <a:rPr lang="es-ES_tradnl" sz="2400" dirty="0" smtClean="0"/>
            </a:br>
            <a:r>
              <a:rPr lang="es-ES_tradnl" sz="2400" dirty="0" smtClean="0"/>
              <a:t>En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Tendencias entre Consumo de hogares y crédito. </a:t>
            </a:r>
            <a:br>
              <a:rPr lang="es-ES_tradnl" sz="2800" dirty="0" smtClean="0"/>
            </a:br>
            <a:r>
              <a:rPr lang="es-ES_tradnl" sz="2800" dirty="0" smtClean="0"/>
              <a:t>En millones de USD. 2000-2012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Evolución para el periodo 2000-2013 de la </a:t>
            </a:r>
            <a:r>
              <a:rPr lang="es-ES_tradnl" sz="2400" b="1" dirty="0" smtClean="0"/>
              <a:t>Remuneración Básica Unificada</a:t>
            </a:r>
            <a:r>
              <a:rPr lang="es-ES_tradnl" sz="2400" dirty="0" smtClean="0"/>
              <a:t>, con respecto al </a:t>
            </a:r>
            <a:r>
              <a:rPr lang="es-ES_tradnl" sz="2400" b="1" dirty="0" smtClean="0"/>
              <a:t>Costo de la Canasta Básica</a:t>
            </a:r>
            <a:r>
              <a:rPr lang="es-ES_tradnl" sz="2400" dirty="0" smtClean="0"/>
              <a:t>. </a:t>
            </a:r>
            <a:br>
              <a:rPr lang="es-ES_tradnl" sz="2400" dirty="0" smtClean="0"/>
            </a:br>
            <a:r>
              <a:rPr lang="es-ES_tradnl" sz="2400" dirty="0" smtClean="0"/>
              <a:t>En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1"/>
            <a:ext cx="84582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Brecha entre salario unificado y costo de la Canasta Básica, periodo 2000-2013, en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Tendencia de la brecha de ingresos entre el Salario Unificado y la Canasta Básica, periodo 2000-2013, en USD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Tendencias del Salario Unificado y de la Canasta Vital, periodo 2000-2013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Salario Básico Unificado, Canasta Básica, Canasta Vital y Brecha entre Salario y Canasta Básica, periodo 2000-2013, </a:t>
            </a:r>
            <a:br>
              <a:rPr lang="es-ES_tradnl" sz="2400" dirty="0" smtClean="0"/>
            </a:br>
            <a:r>
              <a:rPr lang="es-ES_tradnl" sz="2400" dirty="0" smtClean="0"/>
              <a:t>en USD, a valores corrientes</a:t>
            </a:r>
            <a:endParaRPr lang="es-ES_tradnl" sz="2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457200" y="1492249"/>
            <a:ext cx="8229600" cy="4633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Crédito del Sector bancario privado/ Consumo Final hogares, en porcentaje. 2000-2012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7500"/>
            <a:ext cx="8686800" cy="4965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Evolución y tendencia del crédito por Tarjetas de crédito. En millones de USD. 2000-2012</a:t>
            </a:r>
            <a:endParaRPr lang="es-ES_tradnl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Depósitos a la vista y depósitos a plazo, año 2002. En USD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1"/>
            <a:ext cx="8229600" cy="4525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8255</TotalTime>
  <Words>1155</Words>
  <Application>Microsoft Macintosh PowerPoint</Application>
  <PresentationFormat>Presentación en pantalla (4:3)</PresentationFormat>
  <Paragraphs>66</Paragraphs>
  <Slides>64</Slides>
  <Notes>0</Notes>
  <HiddenSlides>0</HiddenSlides>
  <MMClips>0</MMClips>
  <ScaleCrop>false</ScaleCrop>
  <HeadingPairs>
    <vt:vector size="6" baseType="variant">
      <vt:variant>
        <vt:lpstr>Plantilla de diseño</vt:lpstr>
      </vt:variant>
      <vt:variant>
        <vt:i4>1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64</vt:i4>
      </vt:variant>
    </vt:vector>
  </HeadingPairs>
  <TitlesOfParts>
    <vt:vector size="65" baseType="lpstr">
      <vt:lpstr>Tema de Office</vt:lpstr>
      <vt:lpstr>Macroeconomía del posneoliberalismo</vt:lpstr>
      <vt:lpstr>Evolución del PIB 2000-2012. Valores corrientes.</vt:lpstr>
      <vt:lpstr>Tendencias de comportamiento de los componentes del PIB (consumo, inversión, gobierno y exportaciones), en millones de USD a valores corrientes, periodo 2000-2012</vt:lpstr>
      <vt:lpstr>Consumo final hogares, 2000-2012, en miles USD, a valores corrientes</vt:lpstr>
      <vt:lpstr>Evolución y tendencia de la cartera de crédito de los Bancos Privados.  En miles de millones de USD. 2000-2012</vt:lpstr>
      <vt:lpstr>Tendencias entre Consumo de hogares y crédito.  En millones de USD. 2000-2012</vt:lpstr>
      <vt:lpstr>Crédito del Sector bancario privado/ Consumo Final hogares, en porcentaje. 2000-2012</vt:lpstr>
      <vt:lpstr>Evolución y tendencia del crédito por Tarjetas de crédito. En millones de USD. 2000-2012</vt:lpstr>
      <vt:lpstr>Depósitos a la vista y depósitos a plazo, año 2002. En USD</vt:lpstr>
      <vt:lpstr>Depósitos a la vista y depósitos a plazo, año 2013. En USD</vt:lpstr>
      <vt:lpstr>Composición de la cartera de crédito del sistema de bancos privados. A noviembre de 2013. En USD.</vt:lpstr>
      <vt:lpstr>Ganancias netas bancos privados. En millones de USD. 2003- Nov. 2013</vt:lpstr>
      <vt:lpstr>Concentración activos sistema financiero privado. A noviembre de 2013. En %</vt:lpstr>
      <vt:lpstr>Comparativo de ganancias del sistema financiero con Banco del Pichincha,  en miles de USD,  a noviembre de 2013</vt:lpstr>
      <vt:lpstr>Comportamiento y tendencia de las exportaciones, en USD: 2007-2012</vt:lpstr>
      <vt:lpstr>Estructura de las exportaciones: productos primarios e industrializados, en miles de USD: 2003-2012</vt:lpstr>
      <vt:lpstr>Estructura de las exportaciones: enero-octubre 2013, en miles de USD</vt:lpstr>
      <vt:lpstr>Producción nacional de petróleo crudo, 2007-2012</vt:lpstr>
      <vt:lpstr>Evolución y tendencia del precio del petróleo nacional e internacional de referencia, en USD: 2007- Nov. 2013</vt:lpstr>
      <vt:lpstr>Ciclo de los precios internacionales de los commodities: 1996-2009</vt:lpstr>
      <vt:lpstr>Ingresos y gastos totales del gobierno, periodo 1984-1999</vt:lpstr>
      <vt:lpstr>Política fiscal: evolución del ingreso y del gasto del gobierno (% del PIB) para el periodo 2000-2011</vt:lpstr>
      <vt:lpstr>Política fiscal: evolución del ingreso y del gasto del gobierno (% del PIB) para el periodo 2007-2012</vt:lpstr>
      <vt:lpstr>Subsidio a combustibles, en miles de USD, 2007-2012</vt:lpstr>
      <vt:lpstr>Montos totales del subsidio a los combustibles, periodo 2007-2012, en miles de USD</vt:lpstr>
      <vt:lpstr>Comparativo de ingresos fiscales Petroleros y por Impuestos (Renta e IVA) para el periodo fiscal 2007-2013</vt:lpstr>
      <vt:lpstr>Comparativo de ingresos fiscales (Progresivos y Regresivos) para el periodo fiscal 2007-2013</vt:lpstr>
      <vt:lpstr>Comparativo de ingresos fiscales, excluyendo deuda externa, periodo 2000-2006 y 2007-2012.  En millones de USD, a valores corrientes.</vt:lpstr>
      <vt:lpstr>Comparativo de egresos fiscales periodos 2000-2006 y 2007-2012, en millones de USD, a valores corrientes</vt:lpstr>
      <vt:lpstr>Diapositiva 30</vt:lpstr>
      <vt:lpstr>Estructura del sector agrícola y del sector manufacturero</vt:lpstr>
      <vt:lpstr>Participación del sector agricultura en el PIB, 2000-2012</vt:lpstr>
      <vt:lpstr>Participación del sector manufactura en el PIB, 2000-2012</vt:lpstr>
      <vt:lpstr>Contribución al PIB, año 2012 a valores corrientes por sector industrial</vt:lpstr>
      <vt:lpstr>Contribución al PIB, año 2012 a valores corrientes por sector industrial</vt:lpstr>
      <vt:lpstr>Relación entre el Valor Agregado Bruto sector agropecuario y el presupuesto fiscal en desarrollo agropecuario, periodo 2007-2012, a valores corrientes</vt:lpstr>
      <vt:lpstr>Gasto fiscal en desarrollo agropecuario.  En millones de USD, 2004-2013</vt:lpstr>
      <vt:lpstr>Relación entre el PIB, el Valor Agregado Bruto del sector agropecuario y el presupuesto gubernamental para desarrollo agropecuario,  serie 2007-2012, a valores corrientes</vt:lpstr>
      <vt:lpstr>Consumo final Hogares y crédito a particulares, </vt:lpstr>
      <vt:lpstr>Comportamiento de las importaciones de bienes de consumo y de combustibles y lubricantes, periodo 2000-2012,  en valores corrientes</vt:lpstr>
      <vt:lpstr>Comparación entre importaciones de bienes de consumo no duraderos y PIB agrícola, periodo 2000-2012, en valores corrientes</vt:lpstr>
      <vt:lpstr>Comparativo de ingreso entre Grupos Económicos y PIB, 2007-2012, a valores corrientes (en millones de USD)</vt:lpstr>
      <vt:lpstr>Catastro de los grupos económicos más importantes: 2007-2013</vt:lpstr>
      <vt:lpstr>Tendencia del ingreso de los Grupos Económicos, periodo 2007-2012, en millones de USD,  a valores corrientes</vt:lpstr>
      <vt:lpstr>Ingreso neto de los grupos económicos más importantes según catastro SRI, e impuestos causados, periodo 2007-2012. En USD.</vt:lpstr>
      <vt:lpstr>Tendencias de crecimiento entre el PIB nominal y el ingreso neto de grupos económicos más importantes, en millones de USD: 2007-2012</vt:lpstr>
      <vt:lpstr>Ingresos fiscales periodo 2007-2012, en millones USD, valores corrientes. </vt:lpstr>
      <vt:lpstr>Ingresos de los grupos económicos más importantes, 2008-2012, en millones de USD, a valores corrientes</vt:lpstr>
      <vt:lpstr>Tendencia de ingresos Grupo Económico Corporación Favorita, 2008-2012, en millones USD, a valores corrientes</vt:lpstr>
      <vt:lpstr>Tendencia de ingresos Grupo Económico General Motors, 2008-2012, en millones USD, a valores corrientes</vt:lpstr>
      <vt:lpstr>Tendencia de ingresos Grupo Económico Juan Eljuri, 2008-2012, en millones USD, a valores corrientes</vt:lpstr>
      <vt:lpstr>Tendencia de ingresos Grupo Económico Banco del Pichincha, 2008-2012, en millones USD, a valores corrientes</vt:lpstr>
      <vt:lpstr>Tendencia de ingresos Grupo Económico Dinadec (Cervecería Nacional), 2008-2012, en millones USD, a valores corrientes</vt:lpstr>
      <vt:lpstr>Tendencia de ingresos Grupo Económico Corporación El Rosado, 2008-2012, en millones USD, a valores corrientes</vt:lpstr>
      <vt:lpstr>Tendencia de ingresos Grupo Económico Consorcio Nobis-Arca, 2008-2012, en millones USD, a valores corrientes</vt:lpstr>
      <vt:lpstr>Tendencia de ingresos Grupo Económico Farmacias Fybeca, 2008-2012, en millones USD, a valores corrientes</vt:lpstr>
      <vt:lpstr>Tendencia de ingresos Grupo Económico Constructora Hidalgo e Hidalgo, 2008-2012, en millones USD, a valores corrientes</vt:lpstr>
      <vt:lpstr>Principales grupos económicos del Sector Agropecuario y su relación con el PIB, en % y en millones de USD, años 2011 y 2012</vt:lpstr>
      <vt:lpstr>Evolución para el periodo 2000-2013 de la Remuneración Mínima Mensual, con respecto al Costo de la Canasta Básica.  En USD, a valores corrientes</vt:lpstr>
      <vt:lpstr>Evolución para el periodo 2000-2013 de la Remuneración Básica Unificada, con respecto al Costo de la Canasta Básica.  En USD, a valores corrientes</vt:lpstr>
      <vt:lpstr>Brecha entre salario unificado y costo de la Canasta Básica, periodo 2000-2013, en USD, a valores corrientes</vt:lpstr>
      <vt:lpstr>Tendencia de la brecha de ingresos entre el Salario Unificado y la Canasta Básica, periodo 2000-2013, en USD a valores corrientes</vt:lpstr>
      <vt:lpstr>Tendencias del Salario Unificado y de la Canasta Vital, periodo 2000-2013</vt:lpstr>
      <vt:lpstr>Salario Básico Unificado, Canasta Básica, Canasta Vital y Brecha entre Salario y Canasta Básica, periodo 2000-2013,  en USD, a valores corrientes</vt:lpstr>
    </vt:vector>
  </TitlesOfParts>
  <Company>PUCE</Company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Macroeconomía del posneoliberalismo</dc:title>
  <dc:creator>Pablo Dávalos</dc:creator>
  <cp:lastModifiedBy>Pablo Dávalos</cp:lastModifiedBy>
  <cp:revision>35</cp:revision>
  <dcterms:created xsi:type="dcterms:W3CDTF">2014-01-02T19:31:38Z</dcterms:created>
  <dcterms:modified xsi:type="dcterms:W3CDTF">2014-01-04T01:24:44Z</dcterms:modified>
</cp:coreProperties>
</file>